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8" r:id="rId5"/>
    <p:sldId id="265" r:id="rId6"/>
    <p:sldId id="276" r:id="rId7"/>
    <p:sldId id="269" r:id="rId8"/>
    <p:sldId id="270" r:id="rId9"/>
    <p:sldId id="273" r:id="rId10"/>
    <p:sldId id="277" r:id="rId11"/>
    <p:sldId id="274" r:id="rId12"/>
    <p:sldId id="272" r:id="rId13"/>
    <p:sldId id="275" r:id="rId14"/>
  </p:sldIdLst>
  <p:sldSz cx="9144000" cy="6858000" type="screen4x3"/>
  <p:notesSz cx="7053263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F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35C9-FFFD-4BD3-96DD-101819BF1A63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116C-0560-4865-9336-B99156DBC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116C-0560-4865-9336-B99156DBC3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155A-4311-4A7C-864D-567490A2AA3F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0032-49CA-4FB1-A16E-7A0B51A1F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2D27-7411-4F03-A8EE-DF49BE3A0634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39D-2C6F-49AA-ACC4-6BE75A6DF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7163-D244-4517-A32D-0E8678BFBCFF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FF27-BAF6-422F-9F9A-CAF3DB076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451E-0D91-44E1-9618-0B90F56B5960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55F7-34BF-4D00-838D-3AE564829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95B0-E779-4CEB-9A78-118AE39BF981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482F-1D90-41FA-BB45-73BD69D1D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0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52D0-D8FB-4052-901F-78B864717EA4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33E3-99A3-4220-8F59-535355DF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7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44D7-448A-47E4-808B-58E41683F4EC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D8DA-8847-4EC6-A464-A85186B5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6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922D-1223-4D7A-9B8F-BD69387477A2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DD25-844F-4203-A98E-58CB51C9E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6AC7-97AB-4BA1-B6CD-E7CCC1697505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B14D-9D60-48FD-ABCB-FCA5DED14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F81C-8A92-4C8F-8265-B50396A1515B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D85D-5C03-4D67-A723-5601FBE02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9366-292E-4B60-AFF4-24BFC97A4CF0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B43F-CD2E-4DFA-86C9-E38A7ACC1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1BA4A5-11F7-46D8-B64E-65B45E53F733}" type="datetime1">
              <a:rPr lang="en-US"/>
              <a:pPr>
                <a:defRPr/>
              </a:pPr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FD4324-C6AC-441B-98C3-3C1D7E05C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_background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0" y="198120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Social Enterprises: Innovative Approaches</a:t>
            </a:r>
          </a:p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to 21st Century Challenges</a:t>
            </a:r>
          </a:p>
          <a:p>
            <a:pPr algn="ctr" eaLnBrk="1" hangingPunct="1"/>
            <a:endParaRPr lang="en-US" sz="160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/>
            <a:r>
              <a:rPr lang="en-US" sz="1600">
                <a:solidFill>
                  <a:schemeClr val="bg1"/>
                </a:solidFill>
              </a:rPr>
              <a:t>Kathy Getz &amp; Tim O’Connell</a:t>
            </a:r>
          </a:p>
          <a:p>
            <a:pPr algn="ctr" eaLnBrk="1" hangingPunct="1"/>
            <a:r>
              <a:rPr lang="en-US" sz="1600">
                <a:solidFill>
                  <a:schemeClr val="bg1"/>
                </a:solidFill>
              </a:rPr>
              <a:t>CURL Seminar</a:t>
            </a:r>
          </a:p>
          <a:p>
            <a:pPr algn="ctr" eaLnBrk="1" hangingPunct="1"/>
            <a:r>
              <a:rPr lang="en-US" sz="1600">
                <a:solidFill>
                  <a:schemeClr val="bg1"/>
                </a:solidFill>
              </a:rPr>
              <a:t>December 7, 2012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0" y="7413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Times" pitchFamily="1" charset="0"/>
              </a:rPr>
              <a:t>LOYOLA UNIVERSITY CHICAGO</a:t>
            </a:r>
          </a:p>
        </p:txBody>
      </p:sp>
      <p:pic>
        <p:nvPicPr>
          <p:cNvPr id="2053" name="Picture 7" descr="Untitled-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018088"/>
            <a:ext cx="29718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295400" y="264017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7D3C4A"/>
                </a:solidFill>
                <a:latin typeface="Georgia" pitchFamily="18" charset="0"/>
              </a:rPr>
              <a:t>Evolving Landscape</a:t>
            </a:r>
            <a:endParaRPr lang="en-US" sz="4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1344890" y="1143000"/>
            <a:ext cx="703710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u="sng" dirty="0" smtClean="0">
                <a:cs typeface="Arial" pitchFamily="34" charset="0"/>
              </a:rPr>
              <a:t>Recent</a:t>
            </a:r>
            <a:r>
              <a:rPr lang="en-US" u="sng" dirty="0" smtClean="0">
                <a:cs typeface="Arial" pitchFamily="34" charset="0"/>
              </a:rPr>
              <a:t> </a:t>
            </a:r>
            <a:r>
              <a:rPr lang="en-US" u="sng" dirty="0" smtClean="0">
                <a:cs typeface="Arial" pitchFamily="34" charset="0"/>
              </a:rPr>
              <a:t>Vision</a:t>
            </a:r>
            <a:br>
              <a:rPr lang="en-US" u="sng" dirty="0" smtClean="0">
                <a:cs typeface="Arial" pitchFamily="34" charset="0"/>
              </a:rPr>
            </a:br>
            <a:endParaRPr lang="en-US" u="sng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Business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For profit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Focus on </a:t>
            </a:r>
            <a:r>
              <a:rPr lang="en-US" u="sng" dirty="0" smtClean="0">
                <a:cs typeface="Arial" pitchFamily="34" charset="0"/>
              </a:rPr>
              <a:t>Stakeholders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“Socially Responsible”</a:t>
            </a:r>
          </a:p>
          <a:p>
            <a:pPr marL="1657350" lvl="2" indent="-514350" eaLnBrk="1" hangingPunct="1">
              <a:buFont typeface="+mj-lt"/>
              <a:buAutoNum type="arabicPeriod"/>
            </a:pPr>
            <a:endParaRPr lang="en-US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Social Services – 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N</a:t>
            </a:r>
            <a:r>
              <a:rPr lang="en-US" dirty="0" smtClean="0">
                <a:cs typeface="Arial" pitchFamily="34" charset="0"/>
              </a:rPr>
              <a:t>on-profit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Focus on Stakeholders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Using business skills for “scalability”</a:t>
            </a:r>
            <a:br>
              <a:rPr lang="en-US" dirty="0" smtClean="0">
                <a:cs typeface="Arial" pitchFamily="34" charset="0"/>
              </a:rPr>
            </a:br>
            <a:endParaRPr lang="en-US" dirty="0">
              <a:cs typeface="Arial" pitchFamily="34" charset="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779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295400" y="264017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7D3C4A"/>
                </a:solidFill>
                <a:latin typeface="Georgia" pitchFamily="18" charset="0"/>
              </a:rPr>
              <a:t>Evolving Landscape</a:t>
            </a:r>
            <a:endParaRPr lang="en-US" sz="4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672445" y="1371600"/>
            <a:ext cx="772290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u="sng" dirty="0" smtClean="0">
                <a:cs typeface="Arial" pitchFamily="34" charset="0"/>
              </a:rPr>
              <a:t>Emerging Vision:</a:t>
            </a:r>
          </a:p>
          <a:p>
            <a:pPr algn="ctr" eaLnBrk="1" hangingPunct="1"/>
            <a:r>
              <a:rPr lang="en-US" u="sng" dirty="0" smtClean="0">
                <a:cs typeface="Arial" pitchFamily="34" charset="0"/>
              </a:rPr>
              <a:t>A Continuum of Structures</a:t>
            </a:r>
            <a:br>
              <a:rPr lang="en-US" u="sng" dirty="0" smtClean="0">
                <a:cs typeface="Arial" pitchFamily="34" charset="0"/>
              </a:rPr>
            </a:br>
            <a:endParaRPr lang="en-US" u="sng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Business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w/ Social Responsibility</a:t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Business as Social Enterprise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Benefit Corps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L3Cs (using PRIs)</a:t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Non-profits w/ For-profit subsidiaries</a:t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Non-profits w/ Business Skills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en-US" dirty="0">
              <a:cs typeface="Arial" pitchFamily="34" charset="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2285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295400" y="264017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7D3C4A"/>
                </a:solidFill>
                <a:latin typeface="Georgia" pitchFamily="18" charset="0"/>
              </a:rPr>
              <a:t>Current Initiatives</a:t>
            </a:r>
            <a:endParaRPr lang="en-US" sz="4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1325252" y="1433646"/>
            <a:ext cx="6477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Educational Highlighting</a:t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University Collaboration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CURL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IUES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Social Justice Initiatives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SIFE / ENACTUS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err="1" smtClean="0">
                <a:cs typeface="Arial" pitchFamily="34" charset="0"/>
              </a:rPr>
              <a:t>Moneythink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Outreach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Social Enterprises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Business Allies</a:t>
            </a: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Social Service Allies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20656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_background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quinlan_horiz_reverse_colo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466975"/>
            <a:ext cx="49053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/>
          <p:cNvSpPr txBox="1">
            <a:spLocks noChangeArrowheads="1"/>
          </p:cNvSpPr>
          <p:nvPr/>
        </p:nvSpPr>
        <p:spPr bwMode="auto">
          <a:xfrm>
            <a:off x="609600" y="377825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000">
                <a:solidFill>
                  <a:srgbClr val="7D3C4A"/>
                </a:solidFill>
                <a:latin typeface="Georgia" pitchFamily="18" charset="0"/>
              </a:rPr>
              <a:t>Definition of Social Enterprise</a:t>
            </a:r>
            <a:endParaRPr lang="en-US" sz="400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609600" y="1417638"/>
            <a:ext cx="7696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An organization in which the core business activity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produces a </a:t>
            </a:r>
            <a:r>
              <a:rPr lang="en-US" sz="2800" i="1" dirty="0" smtClean="0"/>
              <a:t>benefit to society</a:t>
            </a:r>
            <a:r>
              <a:rPr lang="en-US" sz="2800" dirty="0" smtClean="0"/>
              <a:t> through a product, labor or process that is </a:t>
            </a:r>
            <a:r>
              <a:rPr lang="en-US" sz="2800" i="1" dirty="0" smtClean="0"/>
              <a:t>beyond</a:t>
            </a:r>
            <a:r>
              <a:rPr lang="en-US" sz="2800" dirty="0" smtClean="0"/>
              <a:t> the benefit provided to its customers; and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the removal of the benefit to society would substantially </a:t>
            </a:r>
            <a:r>
              <a:rPr lang="en-US" sz="2800" i="1" dirty="0" smtClean="0"/>
              <a:t>alter or eliminate </a:t>
            </a:r>
            <a:r>
              <a:rPr lang="en-US" sz="2800" dirty="0" smtClean="0"/>
              <a:t>the business.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609600" y="377825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000">
                <a:solidFill>
                  <a:srgbClr val="7D3C4A"/>
                </a:solidFill>
                <a:latin typeface="Georgia" pitchFamily="18" charset="0"/>
              </a:rPr>
              <a:t>Features of Social Enterprises</a:t>
            </a:r>
            <a:endParaRPr lang="en-US" sz="400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609600" y="1417638"/>
            <a:ext cx="7391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cs typeface="Arial" pitchFamily="34" charset="0"/>
              </a:rPr>
              <a:t>Dual (or triple) bottom-line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cs typeface="Arial" pitchFamily="34" charset="0"/>
              </a:rPr>
              <a:t>Careful attention to multiple stakeholders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cs typeface="Arial" pitchFamily="34" charset="0"/>
              </a:rPr>
              <a:t>Passion for social cause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cs typeface="Arial" pitchFamily="34" charset="0"/>
              </a:rPr>
              <a:t>Rigorous attention to fundamentals (efficiency and effectiveness)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000" dirty="0" smtClean="0">
                <a:cs typeface="Arial" pitchFamily="34" charset="0"/>
              </a:rPr>
              <a:t>Facility and preference for working collaboratively across sectors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sz="3000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en-US" sz="3000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en-US" sz="3000" dirty="0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000" dirty="0" smtClean="0">
                <a:cs typeface="Arial" pitchFamily="34" charset="0"/>
              </a:rPr>
              <a:t>	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609600" y="377825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7D3C4A"/>
                </a:solidFill>
                <a:latin typeface="Georgia" pitchFamily="18" charset="0"/>
              </a:rPr>
              <a:t>Quinlan School Initiatives</a:t>
            </a: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609600" y="1082675"/>
            <a:ext cx="73914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20015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Curriculum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Entrepreneurship program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Microenterprise consulting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Co-curricular activities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Case competition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Business plan competitions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Volunteer and service programs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Faculty research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Benton: sustainable production and consumption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Getz: peace through commerce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Shultz: subsistence marketplaces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Uygur and </a:t>
            </a:r>
            <a:r>
              <a:rPr lang="en-US" sz="2000" dirty="0" err="1">
                <a:cs typeface="Arial" pitchFamily="34" charset="0"/>
              </a:rPr>
              <a:t>Marcoux</a:t>
            </a:r>
            <a:r>
              <a:rPr lang="en-US" sz="2000" dirty="0">
                <a:cs typeface="Arial" pitchFamily="34" charset="0"/>
              </a:rPr>
              <a:t>: social entrepreneurship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Outreach and Programming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Dean’s Speaker Series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i="1" dirty="0">
                <a:cs typeface="Arial" pitchFamily="34" charset="0"/>
              </a:rPr>
              <a:t>More to come with launch of </a:t>
            </a:r>
            <a:r>
              <a:rPr lang="en-US" sz="2000" i="1" dirty="0" err="1">
                <a:cs typeface="Arial" pitchFamily="34" charset="0"/>
              </a:rPr>
              <a:t>Baumhart</a:t>
            </a:r>
            <a:r>
              <a:rPr lang="en-US" sz="2000" i="1" dirty="0">
                <a:cs typeface="Arial" pitchFamily="34" charset="0"/>
              </a:rPr>
              <a:t> Center</a:t>
            </a:r>
            <a:endParaRPr lang="en-US" i="1" dirty="0"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>
              <a:cs typeface="Arial" pitchFamily="34" charset="0"/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609600" y="377825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7D3C4A"/>
                </a:solidFill>
                <a:latin typeface="Georgia" pitchFamily="18" charset="0"/>
              </a:rPr>
              <a:t>Baumhart Center for Social Enterprise and Responsibility </a:t>
            </a:r>
            <a:endParaRPr lang="en-US" sz="320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609600" y="1600200"/>
            <a:ext cx="7391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i="1" dirty="0" smtClean="0"/>
              <a:t>In the midst of frequent difficulties, [business leaders] will many times be in a position to do much good for many people.</a:t>
            </a:r>
            <a:endParaRPr lang="en-US" dirty="0" smtClean="0"/>
          </a:p>
          <a:p>
            <a:pPr>
              <a:defRPr/>
            </a:pPr>
            <a:r>
              <a:rPr lang="en-US" i="1" dirty="0" smtClean="0"/>
              <a:t>– </a:t>
            </a:r>
            <a:r>
              <a:rPr lang="en-US" dirty="0" smtClean="0"/>
              <a:t>Raymond C. </a:t>
            </a:r>
            <a:r>
              <a:rPr lang="en-US" dirty="0" err="1" smtClean="0"/>
              <a:t>Baumhart</a:t>
            </a:r>
            <a:r>
              <a:rPr lang="en-US" dirty="0" smtClean="0"/>
              <a:t>, S.J. (1991)</a:t>
            </a:r>
          </a:p>
          <a:p>
            <a:pPr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Promote a conversation about business as a force for good.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Serve as a venue </a:t>
            </a:r>
            <a:r>
              <a:rPr lang="en-US" sz="2400" smtClean="0"/>
              <a:t>in support </a:t>
            </a:r>
            <a:r>
              <a:rPr lang="en-US" sz="2400" dirty="0" smtClean="0"/>
              <a:t>of multi-sector collaboration.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Provide guidance for businesses to help them assess the return on investment (especially qualitative) of social responsibility spending.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_background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quinlan_horiz_reverse_colo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466975"/>
            <a:ext cx="49053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6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295400" y="264017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7D3C4A"/>
                </a:solidFill>
                <a:latin typeface="Georgia" pitchFamily="18" charset="0"/>
              </a:rPr>
              <a:t>Evolving Landscape</a:t>
            </a:r>
            <a:endParaRPr lang="en-US" sz="4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1295400" y="1113934"/>
            <a:ext cx="6477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u="sng" dirty="0" smtClean="0">
                <a:cs typeface="Arial" pitchFamily="34" charset="0"/>
              </a:rPr>
              <a:t>“Classic” Vision</a:t>
            </a:r>
            <a:br>
              <a:rPr lang="en-US" u="sng" dirty="0" smtClean="0">
                <a:cs typeface="Arial" pitchFamily="34" charset="0"/>
              </a:rPr>
            </a:br>
            <a:endParaRPr lang="en-US" u="sng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Businesses – 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F</a:t>
            </a:r>
            <a:r>
              <a:rPr lang="en-US" dirty="0" smtClean="0">
                <a:cs typeface="Arial" pitchFamily="34" charset="0"/>
              </a:rPr>
              <a:t>or profit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Focus on </a:t>
            </a:r>
            <a:r>
              <a:rPr lang="en-US" dirty="0" smtClean="0">
                <a:cs typeface="Arial" pitchFamily="34" charset="0"/>
              </a:rPr>
              <a:t>Stockholders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1657350" lvl="2" indent="-514350" eaLnBrk="1" hangingPunct="1">
              <a:buFont typeface="+mj-lt"/>
              <a:buAutoNum type="arabicPeriod"/>
            </a:pPr>
            <a:endParaRPr lang="en-US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Social Services – 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N</a:t>
            </a:r>
            <a:r>
              <a:rPr lang="en-US" dirty="0" smtClean="0">
                <a:cs typeface="Arial" pitchFamily="34" charset="0"/>
              </a:rPr>
              <a:t>on-profit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Focus on clients &amp; society</a:t>
            </a:r>
            <a:r>
              <a:rPr lang="en-US" sz="3000" dirty="0" smtClean="0">
                <a:cs typeface="Arial" pitchFamily="34" charset="0"/>
              </a:rPr>
              <a:t/>
            </a:r>
            <a:br>
              <a:rPr lang="en-US" sz="3000" dirty="0" smtClean="0">
                <a:cs typeface="Arial" pitchFamily="34" charset="0"/>
              </a:rPr>
            </a:br>
            <a:endParaRPr lang="en-US" sz="3000" dirty="0">
              <a:cs typeface="Arial" pitchFamily="34" charset="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3422258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295400" y="264017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7D3C4A"/>
                </a:solidFill>
                <a:latin typeface="Georgia" pitchFamily="18" charset="0"/>
              </a:rPr>
              <a:t>Evolving Landscape</a:t>
            </a:r>
            <a:endParaRPr lang="en-US" sz="4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1344890" y="1143000"/>
            <a:ext cx="70371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u="sng" dirty="0" smtClean="0">
                <a:cs typeface="Arial" pitchFamily="34" charset="0"/>
              </a:rPr>
              <a:t>Recent</a:t>
            </a:r>
            <a:r>
              <a:rPr lang="en-US" u="sng" dirty="0" smtClean="0">
                <a:cs typeface="Arial" pitchFamily="34" charset="0"/>
              </a:rPr>
              <a:t> </a:t>
            </a:r>
            <a:r>
              <a:rPr lang="en-US" u="sng" dirty="0" smtClean="0">
                <a:cs typeface="Arial" pitchFamily="34" charset="0"/>
              </a:rPr>
              <a:t>Vision</a:t>
            </a:r>
            <a:br>
              <a:rPr lang="en-US" u="sng" dirty="0" smtClean="0">
                <a:cs typeface="Arial" pitchFamily="34" charset="0"/>
              </a:rPr>
            </a:br>
            <a:endParaRPr lang="en-US" u="sng" dirty="0" smtClean="0">
              <a:cs typeface="Arial" pitchFamily="34" charset="0"/>
            </a:endParaRPr>
          </a:p>
          <a:p>
            <a:pPr marL="1257300" lvl="1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Business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For profit</a:t>
            </a: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Focus on </a:t>
            </a:r>
            <a:r>
              <a:rPr lang="en-US" u="sng" dirty="0" smtClean="0">
                <a:cs typeface="Arial" pitchFamily="34" charset="0"/>
              </a:rPr>
              <a:t>Stakeholders</a:t>
            </a:r>
            <a:endParaRPr lang="en-US" u="sng" dirty="0" smtClean="0">
              <a:cs typeface="Arial" pitchFamily="34" charset="0"/>
            </a:endParaRPr>
          </a:p>
          <a:p>
            <a:pPr marL="1657350" lvl="2" indent="-514350" eaLnBrk="1" hangingPunct="1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“Socially Responsible</a:t>
            </a:r>
            <a:r>
              <a:rPr lang="en-US" dirty="0" smtClean="0">
                <a:cs typeface="Arial" pitchFamily="34" charset="0"/>
              </a:rPr>
              <a:t>”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7F7F7F"/>
                </a:solidFill>
              </a:rPr>
              <a:t>LOYOLA UNIVERSITY CHICAGO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486400" y="6400800"/>
            <a:ext cx="3200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7F7F7F"/>
                </a:solidFill>
              </a:rPr>
              <a:t>QUINLAN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2234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_background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8964912" cy="5638800"/>
          </a:xfrm>
        </p:spPr>
      </p:pic>
    </p:spTree>
    <p:extLst>
      <p:ext uri="{BB962C8B-B14F-4D97-AF65-F5344CB8AC3E}">
        <p14:creationId xmlns:p14="http://schemas.microsoft.com/office/powerpoint/2010/main" val="14082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342</Words>
  <Application>Microsoft Office PowerPoint</Application>
  <PresentationFormat>On-screen Show (4:3)</PresentationFormat>
  <Paragraphs>112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University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Lindawati</dc:creator>
  <cp:lastModifiedBy>Timothy O'Connell</cp:lastModifiedBy>
  <cp:revision>391</cp:revision>
  <cp:lastPrinted>2012-12-06T20:52:30Z</cp:lastPrinted>
  <dcterms:created xsi:type="dcterms:W3CDTF">2012-04-09T16:39:06Z</dcterms:created>
  <dcterms:modified xsi:type="dcterms:W3CDTF">2012-12-07T16:20:14Z</dcterms:modified>
</cp:coreProperties>
</file>